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1"/>
  </p:sldMasterIdLst>
  <p:notesMasterIdLst>
    <p:notesMasterId r:id="rId49"/>
  </p:notesMasterIdLst>
  <p:sldIdLst>
    <p:sldId id="257" r:id="rId2"/>
    <p:sldId id="258" r:id="rId3"/>
    <p:sldId id="321" r:id="rId4"/>
    <p:sldId id="320" r:id="rId5"/>
    <p:sldId id="293" r:id="rId6"/>
    <p:sldId id="356" r:id="rId7"/>
    <p:sldId id="319" r:id="rId8"/>
    <p:sldId id="295" r:id="rId9"/>
    <p:sldId id="352" r:id="rId10"/>
    <p:sldId id="353" r:id="rId11"/>
    <p:sldId id="354" r:id="rId12"/>
    <p:sldId id="355" r:id="rId13"/>
    <p:sldId id="357" r:id="rId14"/>
    <p:sldId id="296" r:id="rId15"/>
    <p:sldId id="358" r:id="rId16"/>
    <p:sldId id="297" r:id="rId17"/>
    <p:sldId id="344" r:id="rId18"/>
    <p:sldId id="359" r:id="rId19"/>
    <p:sldId id="360" r:id="rId20"/>
    <p:sldId id="362" r:id="rId21"/>
    <p:sldId id="361" r:id="rId22"/>
    <p:sldId id="298" r:id="rId23"/>
    <p:sldId id="299" r:id="rId24"/>
    <p:sldId id="300" r:id="rId25"/>
    <p:sldId id="318" r:id="rId26"/>
    <p:sldId id="317" r:id="rId27"/>
    <p:sldId id="316" r:id="rId28"/>
    <p:sldId id="314" r:id="rId29"/>
    <p:sldId id="349" r:id="rId30"/>
    <p:sldId id="339" r:id="rId31"/>
    <p:sldId id="340" r:id="rId32"/>
    <p:sldId id="341" r:id="rId33"/>
    <p:sldId id="343" r:id="rId34"/>
    <p:sldId id="346" r:id="rId35"/>
    <p:sldId id="347" r:id="rId36"/>
    <p:sldId id="348" r:id="rId37"/>
    <p:sldId id="311" r:id="rId38"/>
    <p:sldId id="301" r:id="rId39"/>
    <p:sldId id="350" r:id="rId40"/>
    <p:sldId id="351" r:id="rId41"/>
    <p:sldId id="307" r:id="rId42"/>
    <p:sldId id="309" r:id="rId43"/>
    <p:sldId id="308" r:id="rId44"/>
    <p:sldId id="306" r:id="rId45"/>
    <p:sldId id="302" r:id="rId46"/>
    <p:sldId id="303" r:id="rId47"/>
    <p:sldId id="30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48"/>
    <p:restoredTop sz="94654"/>
  </p:normalViewPr>
  <p:slideViewPr>
    <p:cSldViewPr snapToGrid="0" snapToObjects="1">
      <p:cViewPr>
        <p:scale>
          <a:sx n="88" d="100"/>
          <a:sy n="88" d="100"/>
        </p:scale>
        <p:origin x="104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FFAD9-A5BE-F646-B55C-F0638195490F}" type="datetimeFigureOut">
              <a:rPr lang="en-US" smtClean="0"/>
              <a:t>11/5/18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89DB4-82E0-AF40-81BE-1C4AA0DF4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8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10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</p:spTree>
    <p:extLst/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6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24.tiff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6" Type="http://schemas.openxmlformats.org/officeDocument/2006/relationships/image" Target="../media/image27.tiff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65B86F-3171-0647-A08E-F96D3494CE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16: Regression Trees, Bagging and </a:t>
            </a:r>
            <a:r>
              <a:rPr lang="en-US" dirty="0"/>
              <a:t>Random </a:t>
            </a:r>
            <a:r>
              <a:rPr lang="en-US" dirty="0" smtClean="0"/>
              <a:t>Forest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7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5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9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1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6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Conditions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Most of the stopping conditions, like maximum depth or minimum number of points in region, we saw last time can still be applied.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In the place of purity gain, we can instead compute accuracy gain for splitting a </a:t>
                </a:r>
                <a:r>
                  <a:rPr lang="en-US" sz="2400" dirty="0" smtClean="0"/>
                  <a:t>region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𝑅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 smtClean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and </a:t>
                </a:r>
                <a:r>
                  <a:rPr lang="en-US" sz="2400" dirty="0"/>
                  <a:t>stop the tree when the gain is less than some pre-defined threshold. </a:t>
                </a:r>
                <a:endParaRPr lang="en-US" sz="2400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299" b="-10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419" y="3482852"/>
            <a:ext cx="825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7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 Same issues as with classification trees. </a:t>
            </a:r>
            <a:r>
              <a:rPr lang="en-US" sz="2400" dirty="0" smtClean="0"/>
              <a:t>Avoid overfitting by pruning or limiting the depth of the tree and using CV. </a:t>
            </a:r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003" y="2642177"/>
            <a:ext cx="6681997" cy="37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5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9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8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 the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43" y="1096962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7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 the variance (different realities)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FF2327-FAB5-1F47-962B-825946F7A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05094A1-B7BF-F041-AEF2-0A78788EC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Review of Decision Trees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Decision </a:t>
            </a:r>
            <a:r>
              <a:rPr lang="en-US" dirty="0"/>
              <a:t>Trees for Regression </a:t>
            </a:r>
            <a:endParaRPr lang="en-US" dirty="0" smtClean="0"/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Bagging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Out of Bag Error (OOB) </a:t>
            </a:r>
            <a:endParaRPr lang="en-US" dirty="0" smtClean="0"/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Variable Importance</a:t>
            </a:r>
            <a:endParaRPr lang="en-US" dirty="0"/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Random </a:t>
            </a:r>
            <a:r>
              <a:rPr lang="en-US" dirty="0"/>
              <a:t>Forests </a:t>
            </a:r>
          </a:p>
          <a:p>
            <a:pPr>
              <a:spcAft>
                <a:spcPts val="1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 the </a:t>
            </a:r>
            <a:r>
              <a:rPr lang="en-US" dirty="0"/>
              <a:t>variance (different realities)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3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21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 </a:t>
            </a:r>
            <a:r>
              <a:rPr lang="en-US" smtClean="0"/>
              <a:t>the </a:t>
            </a:r>
            <a:r>
              <a:rPr lang="en-US"/>
              <a:t>variance (different realities)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Decision Tree Models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Decision trees models are highly interpretable and fast to train, using our greedy learning algorithm.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However, in order to </a:t>
            </a:r>
            <a:r>
              <a:rPr lang="en-US" sz="2400" b="1" dirty="0"/>
              <a:t>capture a complex decision boundary </a:t>
            </a:r>
            <a:r>
              <a:rPr lang="en-US" sz="2400" dirty="0"/>
              <a:t>(or to approximate a complex function), we need to use a large tree (since each time we can only make axis aligned splits).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We’ve seen that large trees have high variance and are prone to overfitting.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For these reasons, in practice, decision tree models often underperforms when compared with other classification or regression methods. 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One way to adjust for the high variance of the output of an experiment is to perform the experiment multiple times and then average the results.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The same idea can be applied to high variance models: </a:t>
            </a:r>
          </a:p>
          <a:p>
            <a:pPr marL="120012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 smtClean="0"/>
              <a:t>(Bootstrap)</a:t>
            </a:r>
            <a:r>
              <a:rPr lang="en-US" sz="2000" dirty="0" smtClean="0"/>
              <a:t>we generate multiple samples of training </a:t>
            </a:r>
            <a:r>
              <a:rPr lang="en-US" sz="2000" dirty="0"/>
              <a:t>data, via bootstrapping. We train a full decision tree on each sample of data. </a:t>
            </a:r>
          </a:p>
          <a:p>
            <a:pPr marL="120012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 smtClean="0"/>
              <a:t>(Aggregate)</a:t>
            </a:r>
            <a:r>
              <a:rPr lang="en-US" sz="2000" dirty="0" smtClean="0"/>
              <a:t>for a given input, we output the averaged </a:t>
            </a:r>
            <a:r>
              <a:rPr lang="en-US" sz="2000" dirty="0"/>
              <a:t>outputs of all the models for that input.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For classification, we return the class that is outputted by the plurality of the models.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This method is called </a:t>
            </a:r>
            <a:r>
              <a:rPr lang="en-US" sz="2400" b="1" i="1" dirty="0"/>
              <a:t>Bagging </a:t>
            </a:r>
            <a:r>
              <a:rPr lang="en-US" sz="2400" dirty="0"/>
              <a:t>(</a:t>
            </a:r>
            <a:r>
              <a:rPr lang="en-US" sz="2400" dirty="0" err="1"/>
              <a:t>Breiman</a:t>
            </a:r>
            <a:r>
              <a:rPr lang="en-US" sz="2400" dirty="0"/>
              <a:t>, 1996), short for, of course, Bootstrap Aggregating. 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1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Note that bagging enjoys the benefits </a:t>
            </a:r>
            <a:r>
              <a:rPr lang="en-US" dirty="0" smtClean="0"/>
              <a:t>of: </a:t>
            </a:r>
            <a:endParaRPr lang="en-US" dirty="0"/>
          </a:p>
          <a:p>
            <a:pPr marL="1200120" lvl="1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High expressiveness - by using full trees each model is able to approximate complex functions and decision boundaries. </a:t>
            </a:r>
          </a:p>
          <a:p>
            <a:pPr marL="1200120" lvl="1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Low variance - averaging the prediction of all the models reduces the variance in the final prediction, assuming that we choose a sufficiently large number of trees. </a:t>
            </a:r>
          </a:p>
          <a:p>
            <a:pPr>
              <a:spcAft>
                <a:spcPts val="1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9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10" y="1591841"/>
            <a:ext cx="5778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776" y="1740093"/>
            <a:ext cx="6367201" cy="434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5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However, the major drawback 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the averaged model is no longer easily interpretable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2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Bagging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983807"/>
                <a:ext cx="11009293" cy="2111143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Bagging improves prediction accuracy at the expense of interpretability. </a:t>
                </a:r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Calculate the total amount that the RSS (for regression) or Gini index (for classification) is decreased due to splits over a given predictor, averaged over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trees</a:t>
                </a:r>
                <a:r>
                  <a:rPr lang="en-US" sz="2400" dirty="0"/>
                  <a:t>.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983807"/>
                <a:ext cx="11009293" cy="2111143"/>
              </a:xfrm>
              <a:blipFill rotWithShape="0">
                <a:blip r:embed="rId2"/>
                <a:stretch>
                  <a:fillRect l="-886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585" y="2699657"/>
            <a:ext cx="5944409" cy="406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4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Error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learn a decision tree model, we take a greedy approach: </a:t>
            </a:r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sz="2400" dirty="0"/>
              <a:t>Start with an empty decision tree (undivided feature space) </a:t>
            </a:r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sz="2400" dirty="0"/>
              <a:t>Choose the ‘optimal’ predictor on which to split and choose the ‘optimal’ threshold value for splitting by applying a </a:t>
            </a:r>
            <a:r>
              <a:rPr lang="en-US" sz="2400" b="1" i="1" dirty="0"/>
              <a:t>splitting criterion </a:t>
            </a:r>
            <a:endParaRPr lang="en-US" sz="2400" dirty="0"/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sz="2400" dirty="0" err="1"/>
              <a:t>Recurse</a:t>
            </a:r>
            <a:r>
              <a:rPr lang="en-US" sz="2400" dirty="0"/>
              <a:t> on on each new node until </a:t>
            </a:r>
            <a:r>
              <a:rPr lang="en-US" sz="2400" b="1" i="1" dirty="0"/>
              <a:t>stopping condition </a:t>
            </a:r>
            <a:r>
              <a:rPr lang="en-US" sz="2400" dirty="0"/>
              <a:t>is met 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  <a:p>
            <a:r>
              <a:rPr lang="en-US" dirty="0"/>
              <a:t>For classification, we label each region in the model with the label of the class to which the plurality of the points within the region belong.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6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51726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51726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106557" r="-103571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106557" r="-3571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06557" r="-103571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06557" r="-3571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06557" r="-103571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06557" r="-3571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406557" r="-103571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406557" r="-3571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506557" r="-103571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506557" r="-3571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52381" r="-103571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52381" r="-3571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778689" r="-103571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778689" r="-3571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380" y="2499011"/>
            <a:ext cx="2737942" cy="23865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143598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143598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45128" y="1345668"/>
            <a:ext cx="1726755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1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96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4073148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4073148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106557" r="-103571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106557" r="-3571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06557" r="-103571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06557" r="-3571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06557" r="-103571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06557" r="-3571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406557" r="-103571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406557" r="-3571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506557" r="-103571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506557" r="-3571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52381" r="-103571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52381" r="-3571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778689" r="-103571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778689" r="-3571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13643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13643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16274" y="1345668"/>
            <a:ext cx="1784464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380" y="2626373"/>
            <a:ext cx="2775256" cy="23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3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5988459"/>
                  </p:ext>
                </p:extLst>
              </p:nvPr>
            </p:nvGraphicFramePr>
            <p:xfrm>
              <a:off x="3866321" y="2076863"/>
              <a:ext cx="1705114" cy="324625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8621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65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65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5988459"/>
                  </p:ext>
                </p:extLst>
              </p:nvPr>
            </p:nvGraphicFramePr>
            <p:xfrm>
              <a:off x="3866321" y="2076863"/>
              <a:ext cx="1705114" cy="324625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106557" r="-103571" b="-6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106557" r="-3571" b="-68032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06557" r="-103571" b="-5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06557" r="-3571" b="-580328"/>
                          </a:stretch>
                        </a:blipFill>
                      </a:tcPr>
                    </a:tc>
                  </a:tr>
                  <a:tr h="3862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92188" r="-103571" b="-45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92188" r="-3571" b="-45312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411475" r="-103571" b="-375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411475" r="-3571" b="-37541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511475" r="-103571" b="-275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511475" r="-3571" b="-275410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55238" r="-103571" b="-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55238" r="-3571" b="-6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783607" r="-10357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783607" r="-3571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73106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73106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15473" y="1345668"/>
            <a:ext cx="178606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3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3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703" y="2581936"/>
            <a:ext cx="2855377" cy="23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Point-wise </a:t>
            </a:r>
            <a:r>
              <a:rPr lang="en-US" dirty="0"/>
              <a:t>out-of-bag </a:t>
            </a:r>
            <a:r>
              <a:rPr lang="en-US"/>
              <a:t>error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068031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068031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106557" r="-102857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206557" r="-102857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06557" r="-102857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406557" r="-102857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506557" r="-102857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52381" r="-102857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778689" r="-1028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4642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Point-wise </a:t>
            </a:r>
            <a:r>
              <a:rPr lang="en-US" dirty="0"/>
              <a:t>out-of-bag error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9681593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9681593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106557" r="-102857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206557" r="-102857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06557" r="-102857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406557" r="-102857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506557" r="-102857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52381" r="-102857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778689" r="-1028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Right Brace 2"/>
          <p:cNvSpPr/>
          <p:nvPr/>
        </p:nvSpPr>
        <p:spPr>
          <a:xfrm>
            <a:off x="4677274" y="1580413"/>
            <a:ext cx="1030514" cy="4992915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73050" y="3045259"/>
                <a:ext cx="2800638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𝑝𝑤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majority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(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50" y="3045259"/>
                <a:ext cx="2800638" cy="397866"/>
              </a:xfrm>
              <a:prstGeom prst="rect">
                <a:avLst/>
              </a:prstGeom>
              <a:blipFill rotWithShape="0">
                <a:blip r:embed="rId3"/>
                <a:stretch>
                  <a:fillRect l="-1961" t="-15385" r="-7625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239229" y="1011345"/>
            <a:ext cx="3435364" cy="5436375"/>
            <a:chOff x="2239229" y="1011345"/>
            <a:chExt cx="3435364" cy="54363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4425" y="1485615"/>
              <a:ext cx="1835785" cy="16002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4425" y="3085815"/>
              <a:ext cx="1871437" cy="160934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0996" y="4847520"/>
              <a:ext cx="2085710" cy="1600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239229" y="1011345"/>
                  <a:ext cx="3435364" cy="369332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ysClr val="windowText" lastClr="000000"/>
                      </a:solidFill>
                      <a:latin typeface="Karla" charset="0"/>
                      <a:ea typeface="Karla" charset="0"/>
                      <a:cs typeface="Karla" charset="0"/>
                    </a:rPr>
                    <a:t> B Trees that did not see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}</m:t>
                      </m:r>
                    </m:oMath>
                  </a14:m>
                  <a:endParaRPr lang="en-US" dirty="0">
                    <a:solidFill>
                      <a:sysClr val="windowText" lastClr="000000"/>
                    </a:solidFill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229" y="1011345"/>
                  <a:ext cx="3435364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857021" y="4425213"/>
                <a:ext cx="1991699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𝑝𝑤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021" y="4425213"/>
                <a:ext cx="1991699" cy="93801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/>
          <p:cNvSpPr/>
          <p:nvPr/>
        </p:nvSpPr>
        <p:spPr>
          <a:xfrm>
            <a:off x="8423199" y="3823066"/>
            <a:ext cx="836915" cy="43945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467285" y="4546250"/>
                <a:ext cx="2396554" cy="497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.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𝑝𝑤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285" y="4546250"/>
                <a:ext cx="2396554" cy="49725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419451" y="2971095"/>
                <a:ext cx="2444387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𝕀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𝑝𝑤</m:t>
                          </m:r>
                        </m:sub>
                      </m:sSub>
                      <m:r>
                        <a:rPr lang="en-US" sz="24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i</m:t>
                          </m:r>
                        </m:sub>
                      </m:sSub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451" y="2971095"/>
                <a:ext cx="2444387" cy="397866"/>
              </a:xfrm>
              <a:prstGeom prst="rect">
                <a:avLst/>
              </a:prstGeom>
              <a:blipFill rotWithShape="0">
                <a:blip r:embed="rId10"/>
                <a:stretch>
                  <a:fillRect l="-1247" t="-128788" r="-4239" b="-15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5738356" y="2508716"/>
            <a:ext cx="164981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Classification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731859" y="4118862"/>
            <a:ext cx="13596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Regression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75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3" grpId="0"/>
      <p:bldP spid="16" grpId="0" animBg="1"/>
      <p:bldP spid="17" grpId="0"/>
      <p:bldP spid="18" grpId="0"/>
      <p:bldP spid="19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OOB Error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35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591353" y="1190115"/>
            <a:ext cx="1100929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We average the point-wise out-of-bag error over the full </a:t>
            </a:r>
            <a:r>
              <a:rPr lang="en-US" sz="2400" dirty="0"/>
              <a:t>training set. </a:t>
            </a:r>
            <a:endParaRPr lang="en-US" sz="2400" dirty="0" smtClean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310052" y="2407008"/>
                <a:ext cx="5201103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𝐸𝑟𝑟𝑜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𝑂𝑂𝐵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𝕀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𝑝𝑤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52" y="2407008"/>
                <a:ext cx="5201103" cy="11005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310052" y="4174180"/>
                <a:ext cx="5100371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𝐸𝑟𝑟𝑜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𝑂𝑂𝐵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𝑝𝑤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52" y="4174180"/>
                <a:ext cx="5100371" cy="11005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2022699" y="2194702"/>
            <a:ext cx="164981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Classification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016202" y="3804848"/>
            <a:ext cx="13596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Regression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39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</a:t>
            </a:r>
            <a:r>
              <a:rPr lang="en-US" dirty="0" smtClean="0"/>
              <a:t>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53" y="1190115"/>
            <a:ext cx="1100929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Bagging is an example of an </a:t>
            </a:r>
            <a:r>
              <a:rPr lang="en-US" sz="2400" b="1" i="1" dirty="0"/>
              <a:t>ensemble method</a:t>
            </a:r>
            <a:r>
              <a:rPr lang="en-US" sz="2400" dirty="0"/>
              <a:t>, a method of building a single model by training and aggregating multiple models.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With ensemble methods, we get a new metric for assessing the predictive performance of the model, the </a:t>
            </a:r>
            <a:r>
              <a:rPr lang="en-US" sz="2400" b="1" i="1" dirty="0"/>
              <a:t>out-of-bag error</a:t>
            </a:r>
            <a:r>
              <a:rPr lang="en-US" sz="2400" dirty="0"/>
              <a:t>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Given a training set and an ensemble of modeled each trained on a bootstrap sample, we compute the </a:t>
            </a:r>
            <a:r>
              <a:rPr lang="en-US" sz="2400" b="1" i="1" dirty="0"/>
              <a:t>out-of-bag error </a:t>
            </a:r>
            <a:r>
              <a:rPr lang="en-US" sz="2400" dirty="0"/>
              <a:t>of the averaged model by </a:t>
            </a:r>
          </a:p>
          <a:p>
            <a:pPr marL="12001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/>
              <a:t>For each point in the training set, we average the predicted </a:t>
            </a:r>
            <a:r>
              <a:rPr lang="en-US" sz="2000" dirty="0"/>
              <a:t>output for this point over the models whose bootstrap training set excludes this point. </a:t>
            </a:r>
            <a:r>
              <a:rPr lang="en-US" sz="2000" dirty="0" smtClean="0"/>
              <a:t>We </a:t>
            </a:r>
            <a:r>
              <a:rPr lang="en-US" sz="2000" dirty="0"/>
              <a:t>compute the error or squared error of this averaged prediction. Call this the point-wise out-of-bag error. </a:t>
            </a:r>
          </a:p>
          <a:p>
            <a:pPr marL="12001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/>
              <a:t>We average the point-wise out-of-bag error over the full </a:t>
            </a:r>
            <a:r>
              <a:rPr lang="en-US" sz="2000" dirty="0"/>
              <a:t>training set. 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3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In </a:t>
                </a:r>
                <a:r>
                  <a:rPr lang="en-US" sz="2400" dirty="0"/>
                  <a:t>practice, the ensembles of trees in Bagging tend to be highly correlated.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/>
                  <a:t>Suppose we have an extremely strong predictor,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, in the training set amongst moderate predictors. Then the greedy learning algorithm ensures that most of the models in the ensemble will choose to split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in early iterations.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/>
                  <a:t>That is, each tree in the ensemble is identically distributed, with the expected output of the averaged model the same as the expected output of any one of the trees.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299" b="-118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1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5358" y="875126"/>
                <a:ext cx="10327008" cy="4729556"/>
              </a:xfrm>
            </p:spPr>
            <p:txBody>
              <a:bodyPr/>
              <a:lstStyle/>
              <a:p>
                <a:r>
                  <a:rPr lang="en-US" sz="2400" dirty="0" smtClean="0"/>
                  <a:t>Recall,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number </a:t>
                </a:r>
                <a:r>
                  <a:rPr lang="en-US" sz="2400" dirty="0"/>
                  <a:t>of identically </a:t>
                </a:r>
                <a:r>
                  <a:rPr lang="en-US" sz="2400" dirty="0" smtClean="0"/>
                  <a:t>and independently </a:t>
                </a:r>
                <a:r>
                  <a:rPr lang="en-US" sz="2400" dirty="0"/>
                  <a:t>distributed </a:t>
                </a:r>
                <a:r>
                  <a:rPr lang="en-US" sz="2400" dirty="0" smtClean="0"/>
                  <a:t>variable,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</a:t>
                </a:r>
                <a:r>
                  <a:rPr lang="en-US" sz="2400" dirty="0"/>
                  <a:t>with </a:t>
                </a:r>
                <a:r>
                  <a:rPr lang="en-US" sz="2400" dirty="0" smtClean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the variance of </a:t>
                </a:r>
                <a:r>
                  <a:rPr lang="en-US" sz="2400" dirty="0" smtClean="0"/>
                  <a:t>the estimate of the </a:t>
                </a:r>
                <a:r>
                  <a:rPr lang="en-US" sz="2400" dirty="0"/>
                  <a:t>mean is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var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dirty="0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358" y="875126"/>
                <a:ext cx="10327008" cy="4729556"/>
              </a:xfrm>
              <a:blipFill rotWithShape="0">
                <a:blip r:embed="rId2"/>
                <a:stretch>
                  <a:fillRect l="-885" t="-1032" r="-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39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4" y="2576043"/>
            <a:ext cx="11220492" cy="400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1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for </a:t>
            </a:r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7240" y="877824"/>
                <a:ext cx="10807043" cy="2111143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F</a:t>
                </a:r>
                <a:r>
                  <a:rPr lang="en-US" sz="2400" dirty="0" smtClean="0"/>
                  <a:t>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number </a:t>
                </a:r>
                <a:r>
                  <a:rPr lang="en-US" sz="2400" dirty="0"/>
                  <a:t>of identically but not independently distributed variables with pairwise </a:t>
                </a:r>
                <a:r>
                  <a:rPr lang="en-US" sz="2400" dirty="0" smtClean="0"/>
                  <a:t>correlation </a:t>
                </a:r>
                <a14:m>
                  <m:oMath xmlns:m="http://schemas.openxmlformats.org/officeDocument/2006/math">
                    <m: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sz="2400" dirty="0" smtClean="0"/>
                  <a:t> and </a:t>
                </a:r>
                <a:r>
                  <a:rPr lang="en-US" sz="2400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the variance of their mean is </a:t>
                </a:r>
                <a:endParaRPr lang="en-US" sz="2400" dirty="0" smtClean="0"/>
              </a:p>
              <a:p>
                <a:pPr>
                  <a:spcBef>
                    <a:spcPts val="624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var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∝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240" y="877824"/>
                <a:ext cx="10807043" cy="2111143"/>
              </a:xfrm>
              <a:blipFill rotWithShape="0">
                <a:blip r:embed="rId2"/>
                <a:stretch>
                  <a:fillRect l="-903" t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49390" y="2233329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5" y="2578608"/>
            <a:ext cx="11214201" cy="40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0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b="1" i="1" dirty="0" smtClean="0"/>
                  <a:t>Random Forest </a:t>
                </a:r>
                <a:r>
                  <a:rPr lang="en-US" sz="2400" dirty="0"/>
                  <a:t>is a modified form of bagging that creates ensembles of independent decision trees.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To de-correlate the trees, we: </a:t>
                </a:r>
              </a:p>
              <a:p>
                <a:pPr marL="1200120" lvl="1" indent="-457200">
                  <a:spcAft>
                    <a:spcPts val="1800"/>
                  </a:spcAft>
                  <a:buFont typeface="+mj-lt"/>
                  <a:buAutoNum type="arabicPeriod"/>
                </a:pPr>
                <a:r>
                  <a:rPr lang="en-US" sz="2200" dirty="0"/>
                  <a:t>train each tree on a separate bootstrap sample of the full training set (same as in bagging) </a:t>
                </a:r>
              </a:p>
              <a:p>
                <a:pPr marL="1200120" lvl="1" indent="-457200">
                  <a:spcAft>
                    <a:spcPts val="1800"/>
                  </a:spcAft>
                  <a:buFont typeface="+mj-lt"/>
                  <a:buAutoNum type="arabicPeriod"/>
                </a:pPr>
                <a:r>
                  <a:rPr lang="en-US" sz="2200" dirty="0"/>
                  <a:t>for each tree, at each split, we </a:t>
                </a:r>
                <a:r>
                  <a:rPr lang="en-US" sz="2200" b="1" i="1" dirty="0"/>
                  <a:t>randomly </a:t>
                </a:r>
                <a:r>
                  <a:rPr lang="en-US" sz="2200" dirty="0"/>
                  <a:t>select a set </a:t>
                </a:r>
                <a:r>
                  <a:rPr lang="en-US" sz="2200" dirty="0" smtClean="0"/>
                  <a:t>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𝐽</m:t>
                    </m:r>
                    <m:r>
                      <a:rPr lang="en-US" sz="2200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predictors from the full set of predictors.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From amongst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𝐽</m:t>
                    </m:r>
                    <m:r>
                      <a:rPr lang="en-US" sz="2400" i="1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 predictors</a:t>
                </a:r>
                <a:r>
                  <a:rPr lang="en-US" sz="2400" dirty="0"/>
                  <a:t>, we select the optimal predictor and the optimal corresponding threshold for the split.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649" b="-117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400"/>
              </a:spcAft>
            </a:pPr>
            <a:r>
              <a:rPr lang="en-US" sz="2400" dirty="0"/>
              <a:t>Random forest models have multiple hyper-parameters to tune: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number of predictors to randomly select at each split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total number of trees in the ensemble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minimum leaf node size </a:t>
            </a:r>
          </a:p>
          <a:p>
            <a:pPr>
              <a:spcAft>
                <a:spcPts val="2400"/>
              </a:spcAft>
            </a:pPr>
            <a:r>
              <a:rPr lang="en-US" sz="2400" dirty="0"/>
              <a:t>In theory, each tree in the random forest is full, but in practice this can be computationally expensive (and added redundancies in the model), thus, imposing a minimum node size is not unusual. </a:t>
            </a:r>
            <a:endParaRPr lang="en-US" sz="24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1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There are standard (default) values for each of random forest hyper-parameters recommended by long time practitioners, but generally these parameters should be tuned through </a:t>
            </a:r>
            <a:r>
              <a:rPr lang="en-US" sz="2400" b="1" dirty="0"/>
              <a:t>cross validation</a:t>
            </a:r>
            <a:r>
              <a:rPr lang="en-US" sz="2400" dirty="0"/>
              <a:t> (making them data and problem dependent). 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Using out-of-bag errors, training and cross validation can be done in a single sequence - we cease training once the out-of-bag error stabilizes </a:t>
            </a:r>
          </a:p>
          <a:p>
            <a:pPr>
              <a:spcAft>
                <a:spcPts val="18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7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</a:t>
            </a:r>
            <a:r>
              <a:rPr lang="en-US" dirty="0" smtClean="0"/>
              <a:t>RF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Record the prediction accuracy on the </a:t>
                </a:r>
                <a:r>
                  <a:rPr lang="en-US" sz="2400" i="1" dirty="0" err="1">
                    <a:latin typeface="Karla" charset="0"/>
                    <a:ea typeface="Karla" charset="0"/>
                    <a:cs typeface="Karla" charset="0"/>
                  </a:rPr>
                  <a:t>oob</a:t>
                </a: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samples for each tree.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Randomly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permute the data for column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in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400" i="1" dirty="0" err="1">
                    <a:latin typeface="Karla" charset="0"/>
                    <a:ea typeface="Karla" charset="0"/>
                    <a:cs typeface="Karla" charset="0"/>
                  </a:rPr>
                  <a:t>oob</a:t>
                </a: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samples the record the accuracy again.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decrease in accuracy as a result of this permuting is averaged over all trees, and is used as a measure of the importance of variable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in the random forest.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26" t="-2305" b="-58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1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</a:t>
            </a:r>
            <a:r>
              <a:rPr lang="en-US" dirty="0" smtClean="0"/>
              <a:t>RF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576" y="1634572"/>
            <a:ext cx="6780770" cy="461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9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on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number of predictors is large, but the number of relevant predictors is small, random forests can perform poorly. </a:t>
            </a:r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each split, the chances of selected a relevant predictor will be low and hence most trees in the ensemble will be weak models.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on 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781936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Increasing the number of trees in the ensemble generally does not increase the risk of overfitting. </a:t>
            </a:r>
          </a:p>
          <a:p>
            <a:pPr>
              <a:spcAft>
                <a:spcPts val="1200"/>
              </a:spcAft>
            </a:pPr>
            <a:r>
              <a:rPr lang="en-US" dirty="0"/>
              <a:t>Again, by decomposing the generalization error in terms of bias and variance, we see that increasing the number of trees produces a model that is at least as robust as a single tree. </a:t>
            </a:r>
          </a:p>
          <a:p>
            <a:pPr>
              <a:spcAft>
                <a:spcPts val="1200"/>
              </a:spcAft>
            </a:pPr>
            <a:r>
              <a:rPr lang="en-US" dirty="0"/>
              <a:t>However, if the number of trees is too large, then the trees in the ensemble may become more correlated, increase the variance. 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Adaptations for </a:t>
            </a:r>
            <a:r>
              <a:rPr lang="en-US" dirty="0" smtClean="0"/>
              <a:t>Regression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</p:spPr>
            <p:txBody>
              <a:bodyPr/>
              <a:lstStyle/>
              <a:p>
                <a:r>
                  <a:rPr lang="en-US" sz="2400" dirty="0" smtClean="0"/>
                  <a:t>With just two modifications, we can use a decision tree model for regression: 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The </a:t>
                </a:r>
                <a:r>
                  <a:rPr lang="en-US" sz="2400" dirty="0"/>
                  <a:t>three splitting criteria we’ve examined each promoted splits that were pure - new regions increasingly specialized in a single class.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pPr marL="1200120" lvl="1" indent="-457200">
                  <a:buFont typeface="+mj-lt"/>
                  <a:buAutoNum type="alphaUcPeriod"/>
                </a:pPr>
                <a:r>
                  <a:rPr lang="en-US" sz="2200" b="1" dirty="0" smtClean="0"/>
                  <a:t>For </a:t>
                </a:r>
                <a:r>
                  <a:rPr lang="en-US" sz="2200" b="1" dirty="0"/>
                  <a:t>classification</a:t>
                </a:r>
                <a:r>
                  <a:rPr lang="en-US" sz="2200" dirty="0"/>
                  <a:t>, purity of the regions is a good indicator the performance of the model. </a:t>
                </a:r>
                <a:endParaRPr lang="en-US" sz="2200" dirty="0" smtClean="0"/>
              </a:p>
              <a:p>
                <a:pPr marL="1200120" lvl="1" indent="-457200">
                  <a:buFont typeface="+mj-lt"/>
                  <a:buAutoNum type="alphaUcPeriod"/>
                </a:pPr>
                <a:r>
                  <a:rPr lang="en-US" sz="2200" b="1" dirty="0" smtClean="0"/>
                  <a:t>For </a:t>
                </a:r>
                <a:r>
                  <a:rPr lang="en-US" sz="2200" b="1" dirty="0"/>
                  <a:t>regression</a:t>
                </a:r>
                <a:r>
                  <a:rPr lang="en-US" sz="2200" dirty="0"/>
                  <a:t>, we want to select a splitting criterion that promotes splits that improves the predictive accuracy of the model as measured by, say, the MSE.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regression with output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want to label each region in the model with a real number - typically the average of the output values of the training points contained in the region. </a:t>
                </a:r>
                <a:endParaRPr lang="en-US" sz="2400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  <a:blipFill rotWithShape="0">
                <a:blip r:embed="rId2"/>
                <a:stretch>
                  <a:fillRect l="-909" t="-2305" r="-57" b="-141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0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Adaptations for </a:t>
            </a:r>
            <a:r>
              <a:rPr lang="en-US" dirty="0" smtClean="0"/>
              <a:t>Regression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</p:spPr>
            <p:txBody>
              <a:bodyPr/>
              <a:lstStyle/>
              <a:p>
                <a:r>
                  <a:rPr lang="en-US" sz="2400" dirty="0" smtClean="0"/>
                  <a:t>With just two modifications, we can use a decision tree model for regression: 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The </a:t>
                </a:r>
                <a:r>
                  <a:rPr lang="en-US" sz="2400" dirty="0"/>
                  <a:t>three splitting criteria we’ve examined each promoted splits that were pure - new regions increasingly specialized in a single class.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b="1" dirty="0" smtClean="0"/>
                  <a:t>For </a:t>
                </a:r>
                <a:r>
                  <a:rPr lang="en-US" sz="2400" b="1" dirty="0"/>
                  <a:t>classification</a:t>
                </a:r>
                <a:r>
                  <a:rPr lang="en-US" sz="2400" dirty="0"/>
                  <a:t>, purity of the regions is a good indicator the performance of the model.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b="1" dirty="0" smtClean="0"/>
                  <a:t>For </a:t>
                </a:r>
                <a:r>
                  <a:rPr lang="en-US" sz="2400" b="1" dirty="0"/>
                  <a:t>regression</a:t>
                </a:r>
                <a:r>
                  <a:rPr lang="en-US" sz="2400" dirty="0"/>
                  <a:t>, we want to select a splitting criterion that promotes splits that improves the predictive accuracy of the model as measured by, say, the MSE.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regression with output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want to label each region in the model with a real number - typically the average of the output values of the training points contained in the region. </a:t>
                </a:r>
                <a:endParaRPr lang="en-US" sz="2400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  <a:blipFill rotWithShape="0">
                <a:blip r:embed="rId2"/>
                <a:stretch>
                  <a:fillRect l="-909" t="-2305" r="-57" b="-125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10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Regression </a:t>
            </a:r>
            <a:r>
              <a:rPr lang="en-US" dirty="0" smtClean="0"/>
              <a:t>Trees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27152" y="926428"/>
                <a:ext cx="11261648" cy="5839497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The learning algorithms for decision trees in regression tasks is: </a:t>
                </a:r>
                <a:endParaRPr lang="en-US" sz="2400" dirty="0"/>
              </a:p>
              <a:p>
                <a:pPr marL="1200120" lvl="1" indent="-457200">
                  <a:spcAft>
                    <a:spcPts val="600"/>
                  </a:spcAft>
                  <a:buSzPct val="90000"/>
                  <a:buFont typeface="+mj-lt"/>
                  <a:buAutoNum type="arabicPeriod"/>
                </a:pPr>
                <a:r>
                  <a:rPr lang="en-US" sz="2200" dirty="0" smtClean="0"/>
                  <a:t>Start with an empty decision </a:t>
                </a:r>
                <a:r>
                  <a:rPr lang="en-US" sz="2200" dirty="0" smtClean="0"/>
                  <a:t>tree (</a:t>
                </a:r>
                <a:r>
                  <a:rPr lang="en-US" sz="2200" dirty="0" smtClean="0"/>
                  <a:t>undivided features pace</a:t>
                </a:r>
                <a:r>
                  <a:rPr lang="en-US" sz="2200" dirty="0"/>
                  <a:t>) </a:t>
                </a:r>
              </a:p>
              <a:p>
                <a:pPr marL="1200120" lvl="1" indent="-457200">
                  <a:spcAft>
                    <a:spcPts val="600"/>
                  </a:spcAft>
                  <a:buSzPct val="90000"/>
                  <a:buFont typeface="+mj-lt"/>
                  <a:buAutoNum type="arabicPeriod"/>
                </a:pPr>
                <a:r>
                  <a:rPr lang="en-US" sz="2200" dirty="0" smtClean="0"/>
                  <a:t>Choose a predictor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sz="2200" dirty="0" smtClean="0"/>
                  <a:t> on which to split and choose a threshold </a:t>
                </a:r>
                <a:r>
                  <a:rPr lang="en-US" sz="22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200" dirty="0" smtClean="0"/>
                  <a:t> for </a:t>
                </a:r>
                <a:r>
                  <a:rPr lang="en-US" sz="2200" dirty="0"/>
                  <a:t>splitting such that the weighted average MSE of the new regions as smallest possible: </a:t>
                </a:r>
                <a:endParaRPr lang="en-US" sz="2200" dirty="0"/>
              </a:p>
              <a:p>
                <a:pPr lvl="1" indent="0" algn="ctr">
                  <a:spcAft>
                    <a:spcPts val="600"/>
                  </a:spcAft>
                  <a:buSzPct val="9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sz="22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2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mr-IN" sz="22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MSE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MSE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/>
              </a:p>
              <a:p>
                <a:pPr marL="1211263" lvl="1" indent="0">
                  <a:spcAft>
                    <a:spcPts val="600"/>
                  </a:spcAft>
                  <a:buSzPct val="90000"/>
                  <a:buNone/>
                </a:pPr>
                <a:r>
                  <a:rPr lang="en-US" sz="2200" dirty="0" smtClean="0">
                    <a:latin typeface="Karla" charset="0"/>
                    <a:ea typeface="Karla" charset="0"/>
                    <a:cs typeface="Karla" charset="0"/>
                  </a:rPr>
                  <a:t>or </a:t>
                </a:r>
                <a:r>
                  <a:rPr lang="en-US" sz="2200" dirty="0" smtClean="0">
                    <a:latin typeface="Karla" charset="0"/>
                    <a:ea typeface="Karla" charset="0"/>
                    <a:cs typeface="Karla" charset="0"/>
                  </a:rPr>
                  <a:t>equivalently</a:t>
                </a:r>
                <a:r>
                  <a:rPr lang="en-US" sz="2200" dirty="0" smtClean="0">
                    <a:latin typeface="Karla" charset="0"/>
                    <a:ea typeface="Karla" charset="0"/>
                    <a:cs typeface="Karla" charset="0"/>
                  </a:rPr>
                  <a:t>,</a:t>
                </a:r>
              </a:p>
              <a:p>
                <a:pPr lvl="1" indent="0">
                  <a:spcAft>
                    <a:spcPts val="600"/>
                  </a:spcAft>
                  <a:buSzPct val="9000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sz="2200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2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mr-IN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Var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𝑅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_2)</m:t>
                              </m:r>
                            </m:e>
                          </m:d>
                        </m:e>
                      </m:func>
                      <m:r>
                        <a:rPr lang="en-US" sz="2200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r>
                  <a:rPr lang="en-US" sz="2200" dirty="0" smtClean="0"/>
                  <a:t/>
                </a:r>
                <a:br>
                  <a:rPr lang="en-US" sz="2200" dirty="0" smtClean="0"/>
                </a:br>
                <a:r>
                  <a:rPr lang="en-US" sz="22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is the number of training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200" dirty="0" smtClean="0"/>
                  <a:t> is the number </a:t>
                </a:r>
                <a:r>
                  <a:rPr lang="en-US" sz="2200" dirty="0"/>
                  <a:t>of points 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𝑅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pPr lvl="1" indent="0">
                  <a:spcAft>
                    <a:spcPts val="600"/>
                  </a:spcAft>
                  <a:buSzPct val="90000"/>
                  <a:buNone/>
                </a:pPr>
                <a:r>
                  <a:rPr lang="en-US" sz="2200" dirty="0" smtClean="0"/>
                  <a:t>3.      </a:t>
                </a:r>
                <a:r>
                  <a:rPr lang="en-US" sz="2200" dirty="0" err="1" smtClean="0"/>
                  <a:t>Recurse</a:t>
                </a:r>
                <a:r>
                  <a:rPr lang="en-US" sz="2200" dirty="0" smtClean="0"/>
                  <a:t> on on each new node until </a:t>
                </a:r>
                <a:r>
                  <a:rPr lang="en-US" sz="2200" b="1" i="1" dirty="0" smtClean="0"/>
                  <a:t>stopping condition </a:t>
                </a:r>
                <a:r>
                  <a:rPr lang="en-US" sz="2200" dirty="0" smtClean="0"/>
                  <a:t>is met </a:t>
                </a:r>
                <a:endParaRPr lang="en-US" sz="2200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7152" y="926428"/>
                <a:ext cx="11261648" cy="5839497"/>
              </a:xfrm>
              <a:blipFill rotWithShape="0">
                <a:blip r:embed="rId2"/>
                <a:stretch>
                  <a:fillRect l="-812" t="-835" r="-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788" y="-665665"/>
            <a:ext cx="66548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5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For any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1200120" lvl="1" indent="-457200">
                  <a:spcAft>
                    <a:spcPts val="1800"/>
                  </a:spcAft>
                  <a:buSzPct val="90000"/>
                  <a:buFont typeface="+mj-lt"/>
                  <a:buAutoNum type="arabicPeriod"/>
                </a:pPr>
                <a:r>
                  <a:rPr lang="en-US" sz="2300" dirty="0" smtClean="0"/>
                  <a:t>Traverse </a:t>
                </a:r>
                <a:r>
                  <a:rPr lang="en-US" sz="2300" dirty="0"/>
                  <a:t>the tree until we reach a leaf node. </a:t>
                </a:r>
              </a:p>
              <a:p>
                <a:pPr marL="1200120" lvl="1" indent="-457200">
                  <a:spcAft>
                    <a:spcPts val="1800"/>
                  </a:spcAft>
                  <a:buSzPct val="90000"/>
                  <a:buFont typeface="+mj-lt"/>
                  <a:buAutoNum type="arabicPeriod"/>
                </a:pPr>
                <a:r>
                  <a:rPr lang="en-US" sz="2300" dirty="0" smtClean="0"/>
                  <a:t>Averaged </a:t>
                </a:r>
                <a:r>
                  <a:rPr lang="en-US" sz="2300" dirty="0"/>
                  <a:t>value of the response variable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300" dirty="0" smtClean="0"/>
                  <a:t>’s in </a:t>
                </a:r>
                <a:r>
                  <a:rPr lang="en-US" sz="2300" dirty="0"/>
                  <a:t>the </a:t>
                </a:r>
                <a:r>
                  <a:rPr lang="en-US" sz="2300" dirty="0" smtClean="0"/>
                  <a:t> leaf </a:t>
                </a:r>
                <a:r>
                  <a:rPr lang="en-US" sz="2300" dirty="0"/>
                  <a:t>(this is from the training set) is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b="0" i="1" smtClean="0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300" dirty="0" smtClean="0">
                    <a:effectLst/>
                  </a:rPr>
                  <a:t>.</a:t>
                </a:r>
                <a:endParaRPr lang="en-US" sz="2300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5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5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</a:t>
            </a:r>
            <a:r>
              <a:rPr lang="en-US" dirty="0" smtClean="0"/>
              <a:t>Prediction (grey scale represents MSE)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5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a_template" id="{0AFD6BA7-B61A-7D41-8908-7B4B78340F6A}" vid="{597147FF-0FC3-AD43-965A-DDFE9BDB59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3786</TotalTime>
  <Words>2602</Words>
  <Application>Microsoft Macintosh PowerPoint</Application>
  <PresentationFormat>Widescreen</PresentationFormat>
  <Paragraphs>382</Paragraphs>
  <Slides>47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Calibri</vt:lpstr>
      <vt:lpstr>Cambria Math</vt:lpstr>
      <vt:lpstr>Karla</vt:lpstr>
      <vt:lpstr>Arial</vt:lpstr>
      <vt:lpstr>GEC_template</vt:lpstr>
      <vt:lpstr>Lecture 16: Regression Trees, Bagging and Random Forest </vt:lpstr>
      <vt:lpstr>Outline </vt:lpstr>
      <vt:lpstr>Learning Algorithm</vt:lpstr>
      <vt:lpstr>Decision Trees for Regression</vt:lpstr>
      <vt:lpstr>Adaptations for Regression</vt:lpstr>
      <vt:lpstr>Adaptations for Regression</vt:lpstr>
      <vt:lpstr>Learning Regression Trees</vt:lpstr>
      <vt:lpstr>Regression Trees Prediction 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Stopping Conditions </vt:lpstr>
      <vt:lpstr>Overfitting </vt:lpstr>
      <vt:lpstr>Bagging</vt:lpstr>
      <vt:lpstr>PowerPoint Presentation</vt:lpstr>
      <vt:lpstr>Reduce the variance</vt:lpstr>
      <vt:lpstr>Reduce the variance (different realities)</vt:lpstr>
      <vt:lpstr>Reduce the variance (different realities)</vt:lpstr>
      <vt:lpstr>Reduce the variance (different realities)</vt:lpstr>
      <vt:lpstr>Limitations of Decision Tree Models </vt:lpstr>
      <vt:lpstr>Bagging</vt:lpstr>
      <vt:lpstr>Bagging</vt:lpstr>
      <vt:lpstr>Bagging</vt:lpstr>
      <vt:lpstr>Bagging</vt:lpstr>
      <vt:lpstr>Bagging</vt:lpstr>
      <vt:lpstr>Variable Importance for Bagging </vt:lpstr>
      <vt:lpstr>Out-of-Bag Error</vt:lpstr>
      <vt:lpstr>Bagging </vt:lpstr>
      <vt:lpstr>Bagging </vt:lpstr>
      <vt:lpstr>Bagging </vt:lpstr>
      <vt:lpstr>Point-wise out-of-bag error </vt:lpstr>
      <vt:lpstr>Point-wise out-of-bag error </vt:lpstr>
      <vt:lpstr>OOB Error</vt:lpstr>
      <vt:lpstr>Out-of-Bag Error</vt:lpstr>
      <vt:lpstr>Random Forests</vt:lpstr>
      <vt:lpstr>Improving on Bagging</vt:lpstr>
      <vt:lpstr>Improving on Bagging</vt:lpstr>
      <vt:lpstr>Improving on Bagging</vt:lpstr>
      <vt:lpstr>Random Forests</vt:lpstr>
      <vt:lpstr>Tuning Random Forests</vt:lpstr>
      <vt:lpstr>Tuning Random Forests</vt:lpstr>
      <vt:lpstr>Variable Importance for RF</vt:lpstr>
      <vt:lpstr>Variable Importance for RF</vt:lpstr>
      <vt:lpstr>Final Thoughts on Random Forests</vt:lpstr>
      <vt:lpstr>Final Thoughts on Random Forests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Protopapas, Pavlos</dc:creator>
  <cp:lastModifiedBy>Microsoft Office User</cp:lastModifiedBy>
  <cp:revision>143</cp:revision>
  <dcterms:created xsi:type="dcterms:W3CDTF">2018-07-20T19:26:24Z</dcterms:created>
  <dcterms:modified xsi:type="dcterms:W3CDTF">2018-11-05T17:06:35Z</dcterms:modified>
</cp:coreProperties>
</file>